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2" r:id="rId2"/>
    <p:sldId id="290" r:id="rId3"/>
    <p:sldId id="327" r:id="rId4"/>
    <p:sldId id="328" r:id="rId5"/>
    <p:sldId id="330" r:id="rId6"/>
    <p:sldId id="331" r:id="rId7"/>
    <p:sldId id="332" r:id="rId8"/>
    <p:sldId id="333" r:id="rId9"/>
    <p:sldId id="334" r:id="rId10"/>
    <p:sldId id="335" r:id="rId11"/>
    <p:sldId id="309" r:id="rId1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4660"/>
  </p:normalViewPr>
  <p:slideViewPr>
    <p:cSldViewPr>
      <p:cViewPr varScale="1">
        <p:scale>
          <a:sx n="70" d="100"/>
          <a:sy n="70" d="100"/>
        </p:scale>
        <p:origin x="1398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990DAD-088D-4E9C-B3D4-DA90C6101AA7}" type="datetimeFigureOut">
              <a:rPr lang="hu-HU" smtClean="0"/>
              <a:pPr/>
              <a:t>2017.11.10.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1403C9-B6F2-4EC0-8DD2-1B58806E6CE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65319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0EF94-F8D5-4404-9163-352DDBFE7118}" type="datetimeFigureOut">
              <a:rPr lang="hu-HU" smtClean="0"/>
              <a:pPr/>
              <a:t>2017.11.10.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563F-E9C0-4B84-91F9-3D450778FD0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53907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0EF94-F8D5-4404-9163-352DDBFE7118}" type="datetimeFigureOut">
              <a:rPr lang="hu-HU" smtClean="0"/>
              <a:pPr/>
              <a:t>2017.11.10.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563F-E9C0-4B84-91F9-3D450778FD0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39652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0EF94-F8D5-4404-9163-352DDBFE7118}" type="datetimeFigureOut">
              <a:rPr lang="hu-HU" smtClean="0"/>
              <a:pPr/>
              <a:t>2017.11.10.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563F-E9C0-4B84-91F9-3D450778FD0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8976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0EF94-F8D5-4404-9163-352DDBFE7118}" type="datetimeFigureOut">
              <a:rPr lang="hu-HU" smtClean="0"/>
              <a:pPr/>
              <a:t>2017.11.10.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563F-E9C0-4B84-91F9-3D450778FD0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2945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0EF94-F8D5-4404-9163-352DDBFE7118}" type="datetimeFigureOut">
              <a:rPr lang="hu-HU" smtClean="0"/>
              <a:pPr/>
              <a:t>2017.11.10.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563F-E9C0-4B84-91F9-3D450778FD0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68336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0EF94-F8D5-4404-9163-352DDBFE7118}" type="datetimeFigureOut">
              <a:rPr lang="hu-HU" smtClean="0"/>
              <a:pPr/>
              <a:t>2017.11.10.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563F-E9C0-4B84-91F9-3D450778FD0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399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0EF94-F8D5-4404-9163-352DDBFE7118}" type="datetimeFigureOut">
              <a:rPr lang="hu-HU" smtClean="0"/>
              <a:pPr/>
              <a:t>2017.11.10.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563F-E9C0-4B84-91F9-3D450778FD0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06360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0EF94-F8D5-4404-9163-352DDBFE7118}" type="datetimeFigureOut">
              <a:rPr lang="hu-HU" smtClean="0"/>
              <a:pPr/>
              <a:t>2017.11.10.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563F-E9C0-4B84-91F9-3D450778FD0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84311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0EF94-F8D5-4404-9163-352DDBFE7118}" type="datetimeFigureOut">
              <a:rPr lang="hu-HU" smtClean="0"/>
              <a:pPr/>
              <a:t>2017.11.10.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563F-E9C0-4B84-91F9-3D450778FD0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2723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0EF94-F8D5-4404-9163-352DDBFE7118}" type="datetimeFigureOut">
              <a:rPr lang="hu-HU" smtClean="0"/>
              <a:pPr/>
              <a:t>2017.11.10.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563F-E9C0-4B84-91F9-3D450778FD0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16530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0EF94-F8D5-4404-9163-352DDBFE7118}" type="datetimeFigureOut">
              <a:rPr lang="hu-HU" smtClean="0"/>
              <a:pPr/>
              <a:t>2017.11.10.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563F-E9C0-4B84-91F9-3D450778FD0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09345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0EF94-F8D5-4404-9163-352DDBFE7118}" type="datetimeFigureOut">
              <a:rPr lang="hu-HU" smtClean="0"/>
              <a:pPr/>
              <a:t>2017.11.10.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9563F-E9C0-4B84-91F9-3D450778FD09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12727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0" y="1484784"/>
            <a:ext cx="9144000" cy="2520280"/>
          </a:xfrm>
        </p:spPr>
        <p:txBody>
          <a:bodyPr>
            <a:noAutofit/>
          </a:bodyPr>
          <a:lstStyle/>
          <a:p>
            <a:pPr algn="l"/>
            <a:r>
              <a:rPr lang="hu-HU" sz="4000" b="1" dirty="0" smtClean="0">
                <a:solidFill>
                  <a:schemeClr val="bg1"/>
                </a:solidFill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A(z) </a:t>
            </a:r>
            <a:r>
              <a:rPr lang="hu-HU" sz="4000" b="1" dirty="0" smtClean="0">
                <a:solidFill>
                  <a:schemeClr val="bg1"/>
                </a:solidFill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xy szervezet (a társadalmi vállalkozást bemutató </a:t>
            </a:r>
            <a:r>
              <a:rPr lang="hu-HU" sz="4000" b="1" dirty="0" err="1" smtClean="0">
                <a:solidFill>
                  <a:schemeClr val="bg1"/>
                </a:solidFill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ppt</a:t>
            </a:r>
            <a:r>
              <a:rPr lang="hu-HU" sz="4000" b="1" dirty="0" smtClean="0">
                <a:solidFill>
                  <a:schemeClr val="bg1"/>
                </a:solidFill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r>
              <a:rPr lang="hu-HU" sz="3200" b="1" dirty="0">
                <a:solidFill>
                  <a:schemeClr val="bg1"/>
                </a:solidFill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hu-HU" sz="3200" b="1" dirty="0">
                <a:solidFill>
                  <a:schemeClr val="bg1"/>
                </a:solidFill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hu-HU" sz="3200" b="1" dirty="0">
              <a:solidFill>
                <a:schemeClr val="bg1"/>
              </a:solidFill>
              <a:latin typeface="Book Antiqua" panose="020406020503050303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2185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6768752" cy="796950"/>
          </a:xfrm>
        </p:spPr>
        <p:txBody>
          <a:bodyPr>
            <a:normAutofit/>
          </a:bodyPr>
          <a:lstStyle/>
          <a:p>
            <a:r>
              <a:rPr lang="hu-HU" sz="3200" b="1" dirty="0" smtClean="0">
                <a:solidFill>
                  <a:schemeClr val="bg1"/>
                </a:solidFill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Fenntarthatóság </a:t>
            </a:r>
            <a:r>
              <a:rPr lang="hu-HU" sz="3200" b="1" dirty="0">
                <a:solidFill>
                  <a:schemeClr val="bg1"/>
                </a:solidFill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és </a:t>
            </a:r>
            <a:r>
              <a:rPr lang="hu-HU" sz="3200" b="1" dirty="0" smtClean="0">
                <a:solidFill>
                  <a:schemeClr val="bg1"/>
                </a:solidFill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tervek</a:t>
            </a:r>
            <a:endParaRPr lang="hu-HU" sz="3200" b="1" dirty="0">
              <a:solidFill>
                <a:schemeClr val="bg1"/>
              </a:solidFill>
              <a:latin typeface="Book Antiqua" panose="020406020503050303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artalom helye 2"/>
          <p:cNvSpPr>
            <a:spLocks noGrp="1"/>
          </p:cNvSpPr>
          <p:nvPr>
            <p:ph idx="1"/>
          </p:nvPr>
        </p:nvSpPr>
        <p:spPr>
          <a:xfrm>
            <a:off x="395536" y="1268760"/>
            <a:ext cx="8507288" cy="4785395"/>
          </a:xfrm>
        </p:spPr>
        <p:txBody>
          <a:bodyPr>
            <a:normAutofit fontScale="92500" lnSpcReduction="20000"/>
          </a:bodyPr>
          <a:lstStyle/>
          <a:p>
            <a:r>
              <a:rPr lang="hu-HU" altLang="hu-HU" sz="2000" dirty="0">
                <a:latin typeface="Book Antiqua" panose="02040602050305030304" pitchFamily="18" charset="0"/>
              </a:rPr>
              <a:t>A fenntarthatóságot milyen hosszú időre látják biztosítottnak?</a:t>
            </a:r>
          </a:p>
          <a:p>
            <a:endParaRPr lang="hu-HU" altLang="hu-HU" sz="2000" dirty="0">
              <a:latin typeface="Book Antiqua" panose="02040602050305030304" pitchFamily="18" charset="0"/>
            </a:endParaRPr>
          </a:p>
          <a:p>
            <a:r>
              <a:rPr lang="hu-HU" altLang="hu-HU" sz="2000" dirty="0">
                <a:latin typeface="Book Antiqua" panose="02040602050305030304" pitchFamily="18" charset="0"/>
              </a:rPr>
              <a:t>Mik a terveik a következő 2 évre? Hogyan kívánják fejleszteni szervezetük társadalmi és üzleti oldalát? </a:t>
            </a:r>
          </a:p>
          <a:p>
            <a:endParaRPr lang="hu-HU" altLang="hu-HU" sz="2000" dirty="0">
              <a:latin typeface="Book Antiqua" panose="02040602050305030304" pitchFamily="18" charset="0"/>
            </a:endParaRPr>
          </a:p>
          <a:p>
            <a:r>
              <a:rPr lang="hu-HU" altLang="hu-HU" sz="2000" dirty="0">
                <a:latin typeface="Book Antiqua" panose="02040602050305030304" pitchFamily="18" charset="0"/>
              </a:rPr>
              <a:t>Mennyit terveznek értékesíteni termékeikből/szolgáltatásaikból a következő két évben? (kép, ábra)</a:t>
            </a:r>
          </a:p>
          <a:p>
            <a:endParaRPr lang="hu-HU" altLang="hu-HU" sz="2000" dirty="0">
              <a:latin typeface="Book Antiqua" panose="02040602050305030304" pitchFamily="18" charset="0"/>
            </a:endParaRPr>
          </a:p>
          <a:p>
            <a:r>
              <a:rPr lang="hu-HU" altLang="hu-HU" sz="2000" dirty="0">
                <a:latin typeface="Book Antiqua" panose="02040602050305030304" pitchFamily="18" charset="0"/>
              </a:rPr>
              <a:t>Milyen vevői célcsoportokat terveznek szólítani, milyen vevői kapcsolatokat akarnak fejleszteni? </a:t>
            </a:r>
          </a:p>
          <a:p>
            <a:endParaRPr lang="hu-HU" altLang="hu-HU" sz="2000" dirty="0">
              <a:latin typeface="Book Antiqua" panose="02040602050305030304" pitchFamily="18" charset="0"/>
            </a:endParaRPr>
          </a:p>
          <a:p>
            <a:r>
              <a:rPr lang="hu-HU" altLang="hu-HU" sz="2000" dirty="0">
                <a:latin typeface="Book Antiqua" panose="02040602050305030304" pitchFamily="18" charset="0"/>
              </a:rPr>
              <a:t>Milyen szállítási kapacitást tudnak vállalni, milyen szállítói szerződéseknek örülnének?</a:t>
            </a:r>
          </a:p>
          <a:p>
            <a:endParaRPr lang="hu-HU" altLang="hu-HU" sz="2000" dirty="0">
              <a:latin typeface="Book Antiqua" panose="02040602050305030304" pitchFamily="18" charset="0"/>
            </a:endParaRPr>
          </a:p>
          <a:p>
            <a:r>
              <a:rPr lang="hu-HU" altLang="hu-HU" sz="2000" dirty="0">
                <a:latin typeface="Book Antiqua" panose="02040602050305030304" pitchFamily="18" charset="0"/>
              </a:rPr>
              <a:t>A társadalmi céljuk eléréséhez, társadalmi célcsoport segítéséhez konkrétan hogyan és miként várnak (rész)támogatást? </a:t>
            </a:r>
          </a:p>
        </p:txBody>
      </p:sp>
      <p:sp>
        <p:nvSpPr>
          <p:cNvPr id="5" name="Alcím 2"/>
          <p:cNvSpPr txBox="1">
            <a:spLocks/>
          </p:cNvSpPr>
          <p:nvPr/>
        </p:nvSpPr>
        <p:spPr>
          <a:xfrm>
            <a:off x="838200" y="3763963"/>
            <a:ext cx="7772400" cy="1200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u-HU" altLang="hu-HU" sz="1800" dirty="0" smtClean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8652"/>
            <a:ext cx="1954560" cy="1125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0975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340768"/>
            <a:ext cx="8424936" cy="5184576"/>
          </a:xfrm>
        </p:spPr>
        <p:txBody>
          <a:bodyPr/>
          <a:lstStyle/>
          <a:p>
            <a:endParaRPr lang="hu-HU" sz="2800" b="1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endParaRPr lang="hu-HU" sz="2400" b="1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endParaRPr lang="hu-HU" sz="2400" b="1" dirty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endParaRPr lang="hu-HU" b="1" dirty="0" smtClean="0"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r>
              <a:rPr lang="hu-HU" b="1" dirty="0" smtClean="0">
                <a:latin typeface="Book Antiqua" panose="02040602050305030304" pitchFamily="18" charset="0"/>
              </a:rPr>
              <a:t>Köszönöm figyelmüket!</a:t>
            </a:r>
            <a:endParaRPr lang="hu-HU" b="1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0"/>
            <a:ext cx="1954560" cy="1125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554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6768752" cy="796950"/>
          </a:xfrm>
        </p:spPr>
        <p:txBody>
          <a:bodyPr>
            <a:normAutofit/>
          </a:bodyPr>
          <a:lstStyle/>
          <a:p>
            <a:r>
              <a:rPr lang="hu-HU" sz="3600" b="1" dirty="0" smtClean="0">
                <a:solidFill>
                  <a:schemeClr val="bg1"/>
                </a:solidFill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Általános javaslatok</a:t>
            </a:r>
            <a:endParaRPr lang="hu-HU" sz="3600" b="1" dirty="0">
              <a:latin typeface="Book Antiqua" panose="02040602050305030304" pitchFamily="18" charset="0"/>
            </a:endParaRPr>
          </a:p>
        </p:txBody>
      </p:sp>
      <p:sp>
        <p:nvSpPr>
          <p:cNvPr id="12" name="Tartalom helye 2"/>
          <p:cNvSpPr>
            <a:spLocks noGrp="1"/>
          </p:cNvSpPr>
          <p:nvPr>
            <p:ph idx="1"/>
          </p:nvPr>
        </p:nvSpPr>
        <p:spPr>
          <a:xfrm>
            <a:off x="395536" y="1412776"/>
            <a:ext cx="8136904" cy="3096344"/>
          </a:xfrm>
        </p:spPr>
        <p:txBody>
          <a:bodyPr>
            <a:normAutofit fontScale="70000" lnSpcReduction="20000"/>
          </a:bodyPr>
          <a:lstStyle/>
          <a:p>
            <a:r>
              <a:rPr lang="hu-HU" altLang="hu-HU" sz="2400" dirty="0" smtClean="0">
                <a:latin typeface="Book Antiqua" panose="02040602050305030304" pitchFamily="18" charset="0"/>
              </a:rPr>
              <a:t>Szedje </a:t>
            </a:r>
            <a:r>
              <a:rPr lang="hu-HU" altLang="hu-HU" sz="2400" dirty="0">
                <a:latin typeface="Book Antiqua" panose="02040602050305030304" pitchFamily="18" charset="0"/>
              </a:rPr>
              <a:t>pontokba a közölni kívánt információt és rövid mondatokat alkosson</a:t>
            </a:r>
            <a:r>
              <a:rPr lang="hu-HU" altLang="hu-HU" sz="2400" dirty="0" smtClean="0">
                <a:latin typeface="Book Antiqua" panose="02040602050305030304" pitchFamily="18" charset="0"/>
              </a:rPr>
              <a:t>.</a:t>
            </a:r>
          </a:p>
          <a:p>
            <a:endParaRPr lang="hu-HU" altLang="hu-HU" sz="2400" dirty="0">
              <a:latin typeface="Book Antiqua" panose="02040602050305030304" pitchFamily="18" charset="0"/>
            </a:endParaRPr>
          </a:p>
          <a:p>
            <a:r>
              <a:rPr lang="hu-HU" altLang="hu-HU" sz="2400" dirty="0" smtClean="0">
                <a:latin typeface="Book Antiqua" panose="02040602050305030304" pitchFamily="18" charset="0"/>
              </a:rPr>
              <a:t>Használjon </a:t>
            </a:r>
            <a:r>
              <a:rPr lang="hu-HU" altLang="hu-HU" sz="2400" dirty="0">
                <a:latin typeface="Book Antiqua" panose="02040602050305030304" pitchFamily="18" charset="0"/>
              </a:rPr>
              <a:t>képeket a termékről, a társadalmi problémáról, a csapatáról, stb. </a:t>
            </a:r>
            <a:endParaRPr lang="hu-HU" altLang="hu-HU" sz="2400" dirty="0" smtClean="0">
              <a:latin typeface="Book Antiqua" panose="02040602050305030304" pitchFamily="18" charset="0"/>
            </a:endParaRPr>
          </a:p>
          <a:p>
            <a:endParaRPr lang="hu-HU" altLang="hu-HU" sz="2400" dirty="0">
              <a:latin typeface="Book Antiqua" panose="02040602050305030304" pitchFamily="18" charset="0"/>
            </a:endParaRPr>
          </a:p>
          <a:p>
            <a:r>
              <a:rPr lang="hu-HU" altLang="hu-HU" sz="2400" dirty="0" smtClean="0">
                <a:latin typeface="Book Antiqua" panose="02040602050305030304" pitchFamily="18" charset="0"/>
              </a:rPr>
              <a:t>Használjon </a:t>
            </a:r>
            <a:r>
              <a:rPr lang="hu-HU" altLang="hu-HU" sz="2400" dirty="0">
                <a:latin typeface="Book Antiqua" panose="02040602050305030304" pitchFamily="18" charset="0"/>
              </a:rPr>
              <a:t>folyamatábrákat, grafikonokat, táblázatokat, stb. a fontosabb adatok ismertetésekor</a:t>
            </a:r>
            <a:r>
              <a:rPr lang="hu-HU" altLang="hu-HU" sz="2400" dirty="0" smtClean="0">
                <a:latin typeface="Book Antiqua" panose="02040602050305030304" pitchFamily="18" charset="0"/>
              </a:rPr>
              <a:t>.</a:t>
            </a:r>
          </a:p>
          <a:p>
            <a:endParaRPr lang="hu-HU" altLang="hu-HU" sz="2400" dirty="0">
              <a:latin typeface="Book Antiqua" panose="02040602050305030304" pitchFamily="18" charset="0"/>
            </a:endParaRPr>
          </a:p>
          <a:p>
            <a:r>
              <a:rPr lang="hu-HU" altLang="hu-HU" sz="2400" dirty="0" smtClean="0">
                <a:latin typeface="Book Antiqua" panose="02040602050305030304" pitchFamily="18" charset="0"/>
              </a:rPr>
              <a:t>A </a:t>
            </a:r>
            <a:r>
              <a:rPr lang="hu-HU" altLang="hu-HU" sz="2400" dirty="0">
                <a:latin typeface="Book Antiqua" panose="02040602050305030304" pitchFamily="18" charset="0"/>
              </a:rPr>
              <a:t>betűméret 18 vagy annál kisebb legyen</a:t>
            </a:r>
            <a:r>
              <a:rPr lang="hu-HU" altLang="hu-HU" sz="2400" dirty="0" smtClean="0">
                <a:latin typeface="Book Antiqua" panose="02040602050305030304" pitchFamily="18" charset="0"/>
              </a:rPr>
              <a:t>.</a:t>
            </a:r>
          </a:p>
          <a:p>
            <a:endParaRPr lang="hu-HU" altLang="hu-HU" sz="2400" dirty="0">
              <a:latin typeface="Book Antiqua" panose="02040602050305030304" pitchFamily="18" charset="0"/>
            </a:endParaRPr>
          </a:p>
          <a:p>
            <a:r>
              <a:rPr lang="hu-HU" altLang="hu-HU" sz="2400" dirty="0" smtClean="0">
                <a:latin typeface="Book Antiqua" panose="02040602050305030304" pitchFamily="18" charset="0"/>
              </a:rPr>
              <a:t>A </a:t>
            </a:r>
            <a:r>
              <a:rPr lang="hu-HU" altLang="hu-HU" sz="2400" dirty="0">
                <a:latin typeface="Book Antiqua" panose="02040602050305030304" pitchFamily="18" charset="0"/>
              </a:rPr>
              <a:t>szervezet logóját és oldalszámokat tüntessen fel minden dián. </a:t>
            </a:r>
          </a:p>
          <a:p>
            <a:pPr marL="0" indent="0" fontAlgn="base">
              <a:buNone/>
            </a:pPr>
            <a:endParaRPr lang="hu-HU" sz="2400" b="1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0732" y="0"/>
            <a:ext cx="1936427" cy="1115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34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6768752" cy="796950"/>
          </a:xfrm>
        </p:spPr>
        <p:txBody>
          <a:bodyPr>
            <a:normAutofit fontScale="90000"/>
          </a:bodyPr>
          <a:lstStyle/>
          <a:p>
            <a:r>
              <a:rPr lang="hu-HU" sz="3600" b="1" dirty="0">
                <a:solidFill>
                  <a:schemeClr val="bg1"/>
                </a:solidFill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A társadalmi vállalkozás bemutatkozása</a:t>
            </a:r>
            <a:endParaRPr lang="hu-HU" sz="3600" b="1" dirty="0">
              <a:latin typeface="Book Antiqua" panose="02040602050305030304" pitchFamily="18" charset="0"/>
            </a:endParaRPr>
          </a:p>
        </p:txBody>
      </p:sp>
      <p:sp>
        <p:nvSpPr>
          <p:cNvPr id="12" name="Tartalom helye 2"/>
          <p:cNvSpPr>
            <a:spLocks noGrp="1"/>
          </p:cNvSpPr>
          <p:nvPr>
            <p:ph idx="1"/>
          </p:nvPr>
        </p:nvSpPr>
        <p:spPr>
          <a:xfrm>
            <a:off x="395536" y="1268761"/>
            <a:ext cx="7776864" cy="1440160"/>
          </a:xfrm>
        </p:spPr>
        <p:txBody>
          <a:bodyPr>
            <a:normAutofit/>
          </a:bodyPr>
          <a:lstStyle/>
          <a:p>
            <a:r>
              <a:rPr lang="hu-HU" b="1" dirty="0">
                <a:latin typeface="Book Antiqua" panose="02040602050305030304" pitchFamily="18" charset="0"/>
              </a:rPr>
              <a:t>Cím – felülre logó vagy kép</a:t>
            </a:r>
          </a:p>
        </p:txBody>
      </p:sp>
      <p:sp>
        <p:nvSpPr>
          <p:cNvPr id="4" name="Alcím 2"/>
          <p:cNvSpPr txBox="1">
            <a:spLocks/>
          </p:cNvSpPr>
          <p:nvPr/>
        </p:nvSpPr>
        <p:spPr>
          <a:xfrm>
            <a:off x="5076056" y="2976658"/>
            <a:ext cx="2376264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altLang="hu-HU" sz="1800" dirty="0" smtClean="0">
                <a:latin typeface="Book Antiqua" panose="02040602050305030304" pitchFamily="18" charset="0"/>
              </a:rPr>
              <a:t>Szervezet neve</a:t>
            </a:r>
          </a:p>
          <a:p>
            <a:r>
              <a:rPr lang="hu-HU" altLang="hu-HU" sz="1800" dirty="0" smtClean="0">
                <a:latin typeface="Book Antiqua" panose="02040602050305030304" pitchFamily="18" charset="0"/>
              </a:rPr>
              <a:t>Elérhetőség</a:t>
            </a:r>
          </a:p>
          <a:p>
            <a:r>
              <a:rPr lang="hu-HU" altLang="hu-HU" sz="1800" dirty="0" smtClean="0">
                <a:latin typeface="Book Antiqua" panose="02040602050305030304" pitchFamily="18" charset="0"/>
              </a:rPr>
              <a:t>Dátum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0732" y="0"/>
            <a:ext cx="1936427" cy="1115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9328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6768752" cy="796950"/>
          </a:xfrm>
        </p:spPr>
        <p:txBody>
          <a:bodyPr>
            <a:normAutofit/>
          </a:bodyPr>
          <a:lstStyle/>
          <a:p>
            <a:r>
              <a:rPr lang="hu-HU" sz="3200" b="1" dirty="0">
                <a:solidFill>
                  <a:schemeClr val="bg1"/>
                </a:solidFill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Társadalmi probléma</a:t>
            </a:r>
          </a:p>
        </p:txBody>
      </p:sp>
      <p:sp>
        <p:nvSpPr>
          <p:cNvPr id="12" name="Tartalom helye 2"/>
          <p:cNvSpPr>
            <a:spLocks noGrp="1"/>
          </p:cNvSpPr>
          <p:nvPr>
            <p:ph idx="1"/>
          </p:nvPr>
        </p:nvSpPr>
        <p:spPr>
          <a:xfrm>
            <a:off x="395536" y="1268760"/>
            <a:ext cx="8507288" cy="4785395"/>
          </a:xfrm>
        </p:spPr>
        <p:txBody>
          <a:bodyPr>
            <a:normAutofit/>
          </a:bodyPr>
          <a:lstStyle/>
          <a:p>
            <a:r>
              <a:rPr lang="hu-HU" altLang="hu-HU" sz="2000" dirty="0">
                <a:latin typeface="Book Antiqua" panose="02040602050305030304" pitchFamily="18" charset="0"/>
              </a:rPr>
              <a:t>Mi a megoldani kívánt társadalmi, környezeti probléma?</a:t>
            </a:r>
          </a:p>
          <a:p>
            <a:endParaRPr lang="hu-HU" altLang="hu-HU" sz="2000" dirty="0">
              <a:latin typeface="Book Antiqua" panose="02040602050305030304" pitchFamily="18" charset="0"/>
            </a:endParaRPr>
          </a:p>
          <a:p>
            <a:r>
              <a:rPr lang="hu-HU" altLang="hu-HU" sz="2000" dirty="0">
                <a:latin typeface="Book Antiqua" panose="02040602050305030304" pitchFamily="18" charset="0"/>
              </a:rPr>
              <a:t>Kiket érint a probléma, kik a konkrét célcsoportok? (helyszínek, jellemzők, számok, stb.)</a:t>
            </a:r>
          </a:p>
          <a:p>
            <a:endParaRPr lang="hu-HU" altLang="hu-HU" sz="2000" dirty="0">
              <a:latin typeface="Book Antiqua" panose="02040602050305030304" pitchFamily="18" charset="0"/>
            </a:endParaRPr>
          </a:p>
          <a:p>
            <a:r>
              <a:rPr lang="hu-HU" altLang="hu-HU" sz="2000" dirty="0">
                <a:latin typeface="Book Antiqua" panose="02040602050305030304" pitchFamily="18" charset="0"/>
              </a:rPr>
              <a:t>Az országban mennyire van jelen ez a probléma? Mik az általánosabb adatok a probléma kapcsán?</a:t>
            </a:r>
          </a:p>
          <a:p>
            <a:endParaRPr lang="hu-HU" altLang="hu-HU" sz="2000" dirty="0">
              <a:latin typeface="Book Antiqua" panose="02040602050305030304" pitchFamily="18" charset="0"/>
            </a:endParaRPr>
          </a:p>
          <a:p>
            <a:r>
              <a:rPr lang="hu-HU" altLang="hu-HU" sz="2000" dirty="0">
                <a:latin typeface="Book Antiqua" panose="02040602050305030304" pitchFamily="18" charset="0"/>
              </a:rPr>
              <a:t>Hogyan kívánja megoldani a szervezet a problémát, hogyan szeretne segíteni az adott célcsoportokon?</a:t>
            </a:r>
          </a:p>
        </p:txBody>
      </p:sp>
      <p:sp>
        <p:nvSpPr>
          <p:cNvPr id="5" name="Alcím 2"/>
          <p:cNvSpPr txBox="1">
            <a:spLocks/>
          </p:cNvSpPr>
          <p:nvPr/>
        </p:nvSpPr>
        <p:spPr>
          <a:xfrm>
            <a:off x="838200" y="3763963"/>
            <a:ext cx="7772400" cy="1200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u-HU" altLang="hu-HU" sz="1800" dirty="0" smtClean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8652"/>
            <a:ext cx="1954560" cy="1125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101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6768752" cy="796950"/>
          </a:xfrm>
        </p:spPr>
        <p:txBody>
          <a:bodyPr>
            <a:normAutofit/>
          </a:bodyPr>
          <a:lstStyle/>
          <a:p>
            <a:r>
              <a:rPr lang="hu-HU" sz="3200" b="1" dirty="0" smtClean="0">
                <a:solidFill>
                  <a:schemeClr val="bg1"/>
                </a:solidFill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Szervezet bemutatása</a:t>
            </a:r>
            <a:endParaRPr lang="hu-HU" sz="3200" b="1" dirty="0">
              <a:solidFill>
                <a:schemeClr val="bg1"/>
              </a:solidFill>
              <a:latin typeface="Book Antiqua" panose="020406020503050303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artalom helye 2"/>
          <p:cNvSpPr>
            <a:spLocks noGrp="1"/>
          </p:cNvSpPr>
          <p:nvPr>
            <p:ph idx="1"/>
          </p:nvPr>
        </p:nvSpPr>
        <p:spPr>
          <a:xfrm>
            <a:off x="395536" y="1268760"/>
            <a:ext cx="8507288" cy="4785395"/>
          </a:xfrm>
        </p:spPr>
        <p:txBody>
          <a:bodyPr>
            <a:normAutofit/>
          </a:bodyPr>
          <a:lstStyle/>
          <a:p>
            <a:r>
              <a:rPr lang="hu-HU" altLang="hu-HU" sz="2000" dirty="0">
                <a:latin typeface="Book Antiqua" panose="02040602050305030304" pitchFamily="18" charset="0"/>
              </a:rPr>
              <a:t>Mutassa be a szervezetet pár mondatban! </a:t>
            </a:r>
          </a:p>
          <a:p>
            <a:endParaRPr lang="hu-HU" altLang="hu-HU" sz="2000" dirty="0">
              <a:latin typeface="Book Antiqua" panose="02040602050305030304" pitchFamily="18" charset="0"/>
            </a:endParaRPr>
          </a:p>
          <a:p>
            <a:r>
              <a:rPr lang="hu-HU" altLang="hu-HU" sz="2000" dirty="0">
                <a:latin typeface="Book Antiqua" panose="02040602050305030304" pitchFamily="18" charset="0"/>
              </a:rPr>
              <a:t>Mi a misszió, mi a vízió?</a:t>
            </a:r>
          </a:p>
          <a:p>
            <a:pPr>
              <a:buFont typeface="Wingdings 3" panose="05040102010807070707" pitchFamily="18" charset="2"/>
              <a:buNone/>
            </a:pPr>
            <a:endParaRPr lang="hu-HU" altLang="hu-HU" sz="2000" dirty="0">
              <a:latin typeface="Book Antiqua" panose="02040602050305030304" pitchFamily="18" charset="0"/>
            </a:endParaRPr>
          </a:p>
          <a:p>
            <a:r>
              <a:rPr lang="hu-HU" altLang="hu-HU" sz="2000" dirty="0">
                <a:latin typeface="Book Antiqua" panose="02040602050305030304" pitchFamily="18" charset="0"/>
              </a:rPr>
              <a:t>Mutassa be a szervezetet társadalmi vállalkozási tevékenységét pár mondatban! Hogyan illeszkedik a szervezet egészébe? </a:t>
            </a:r>
          </a:p>
        </p:txBody>
      </p:sp>
      <p:sp>
        <p:nvSpPr>
          <p:cNvPr id="5" name="Alcím 2"/>
          <p:cNvSpPr txBox="1">
            <a:spLocks/>
          </p:cNvSpPr>
          <p:nvPr/>
        </p:nvSpPr>
        <p:spPr>
          <a:xfrm>
            <a:off x="838200" y="3763963"/>
            <a:ext cx="7772400" cy="1200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u-HU" altLang="hu-HU" sz="1800" dirty="0" smtClean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8652"/>
            <a:ext cx="1954560" cy="1125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58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6768752" cy="796950"/>
          </a:xfrm>
        </p:spPr>
        <p:txBody>
          <a:bodyPr>
            <a:normAutofit/>
          </a:bodyPr>
          <a:lstStyle/>
          <a:p>
            <a:r>
              <a:rPr lang="hu-HU" sz="3200" b="1" dirty="0" smtClean="0">
                <a:solidFill>
                  <a:schemeClr val="bg1"/>
                </a:solidFill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Termék/szolgáltatás bemutatása</a:t>
            </a:r>
            <a:endParaRPr lang="hu-HU" sz="3200" b="1" dirty="0">
              <a:solidFill>
                <a:schemeClr val="bg1"/>
              </a:solidFill>
              <a:latin typeface="Book Antiqua" panose="020406020503050303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artalom helye 2"/>
          <p:cNvSpPr>
            <a:spLocks noGrp="1"/>
          </p:cNvSpPr>
          <p:nvPr>
            <p:ph idx="1"/>
          </p:nvPr>
        </p:nvSpPr>
        <p:spPr>
          <a:xfrm>
            <a:off x="395536" y="1268760"/>
            <a:ext cx="8507288" cy="4785395"/>
          </a:xfrm>
        </p:spPr>
        <p:txBody>
          <a:bodyPr>
            <a:normAutofit fontScale="85000" lnSpcReduction="10000"/>
          </a:bodyPr>
          <a:lstStyle/>
          <a:p>
            <a:r>
              <a:rPr lang="hu-HU" altLang="hu-HU" sz="2000" dirty="0">
                <a:latin typeface="Book Antiqua" panose="02040602050305030304" pitchFamily="18" charset="0"/>
              </a:rPr>
              <a:t>Mutassa be a termékeket/szolgáltatásokat és azok árait egyenként! (felsorolásként)</a:t>
            </a:r>
          </a:p>
          <a:p>
            <a:endParaRPr lang="hu-HU" altLang="hu-HU" sz="2000" dirty="0">
              <a:latin typeface="Book Antiqua" panose="02040602050305030304" pitchFamily="18" charset="0"/>
            </a:endParaRPr>
          </a:p>
          <a:p>
            <a:r>
              <a:rPr lang="hu-HU" altLang="hu-HU" sz="2000" dirty="0">
                <a:latin typeface="Book Antiqua" panose="02040602050305030304" pitchFamily="18" charset="0"/>
              </a:rPr>
              <a:t>Mekkora a lehetséges piaca a szervezet által kínált megoldásnak? (adatokkal)</a:t>
            </a:r>
          </a:p>
          <a:p>
            <a:pPr>
              <a:buNone/>
            </a:pPr>
            <a:endParaRPr lang="hu-HU" altLang="hu-HU" sz="2000" dirty="0">
              <a:latin typeface="Book Antiqua" panose="02040602050305030304" pitchFamily="18" charset="0"/>
            </a:endParaRPr>
          </a:p>
          <a:p>
            <a:r>
              <a:rPr lang="hu-HU" altLang="hu-HU" sz="2000" dirty="0">
                <a:latin typeface="Book Antiqua" panose="02040602050305030304" pitchFamily="18" charset="0"/>
              </a:rPr>
              <a:t>Mekkora a termékek/szolgáltatások kapacitása, mennyit tud egy évben előállítani?</a:t>
            </a:r>
          </a:p>
          <a:p>
            <a:endParaRPr lang="hu-HU" altLang="hu-HU" sz="2000" dirty="0">
              <a:latin typeface="Book Antiqua" panose="02040602050305030304" pitchFamily="18" charset="0"/>
            </a:endParaRPr>
          </a:p>
          <a:p>
            <a:r>
              <a:rPr lang="hu-HU" altLang="hu-HU" sz="2000" dirty="0">
                <a:latin typeface="Book Antiqua" panose="02040602050305030304" pitchFamily="18" charset="0"/>
              </a:rPr>
              <a:t>Mekkora bevétele származott a termékekből/szolgáltatásokból az utolsó lezárt évben és mekkora bevételre számít a következő évben?</a:t>
            </a:r>
          </a:p>
          <a:p>
            <a:pPr>
              <a:buNone/>
            </a:pPr>
            <a:endParaRPr lang="hu-HU" altLang="hu-HU" sz="2000" dirty="0">
              <a:latin typeface="Book Antiqua" panose="02040602050305030304" pitchFamily="18" charset="0"/>
            </a:endParaRPr>
          </a:p>
          <a:p>
            <a:r>
              <a:rPr lang="hu-HU" altLang="hu-HU" sz="2000" dirty="0">
                <a:latin typeface="Book Antiqua" panose="02040602050305030304" pitchFamily="18" charset="0"/>
              </a:rPr>
              <a:t>Milyen versenytársaik vannak az adott termékek/szolgáltatások terén, milyen árakkal? </a:t>
            </a:r>
          </a:p>
          <a:p>
            <a:pPr>
              <a:buNone/>
            </a:pPr>
            <a:endParaRPr lang="hu-HU" altLang="hu-HU" sz="2000" dirty="0">
              <a:latin typeface="Book Antiqua" panose="02040602050305030304" pitchFamily="18" charset="0"/>
            </a:endParaRPr>
          </a:p>
          <a:p>
            <a:r>
              <a:rPr lang="hu-HU" altLang="hu-HU" sz="2000" dirty="0">
                <a:latin typeface="Book Antiqua" panose="02040602050305030304" pitchFamily="18" charset="0"/>
              </a:rPr>
              <a:t>Mi a piaci rés, azaz miért más az Önök megoldása, mint a versenytársaié?</a:t>
            </a:r>
          </a:p>
          <a:p>
            <a:endParaRPr lang="hu-HU" altLang="hu-HU" sz="2000" dirty="0">
              <a:latin typeface="Book Antiqua" panose="02040602050305030304" pitchFamily="18" charset="0"/>
            </a:endParaRPr>
          </a:p>
          <a:p>
            <a:r>
              <a:rPr lang="hu-HU" altLang="hu-HU" sz="2000" dirty="0">
                <a:latin typeface="Book Antiqua" panose="02040602050305030304" pitchFamily="18" charset="0"/>
              </a:rPr>
              <a:t>Miben innovatív a termék, szolgáltatás?</a:t>
            </a:r>
          </a:p>
        </p:txBody>
      </p:sp>
      <p:sp>
        <p:nvSpPr>
          <p:cNvPr id="5" name="Alcím 2"/>
          <p:cNvSpPr txBox="1">
            <a:spLocks/>
          </p:cNvSpPr>
          <p:nvPr/>
        </p:nvSpPr>
        <p:spPr>
          <a:xfrm>
            <a:off x="838200" y="3763963"/>
            <a:ext cx="7772400" cy="1200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u-HU" altLang="hu-HU" sz="1800" dirty="0" smtClean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8652"/>
            <a:ext cx="1954560" cy="1125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357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6768752" cy="796950"/>
          </a:xfrm>
        </p:spPr>
        <p:txBody>
          <a:bodyPr>
            <a:normAutofit/>
          </a:bodyPr>
          <a:lstStyle/>
          <a:p>
            <a:r>
              <a:rPr lang="hu-HU" sz="3200" b="1" dirty="0" smtClean="0">
                <a:solidFill>
                  <a:schemeClr val="bg1"/>
                </a:solidFill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Üzleti terv</a:t>
            </a:r>
            <a:r>
              <a:rPr lang="hu-HU" sz="3200" b="1" dirty="0">
                <a:solidFill>
                  <a:schemeClr val="bg1"/>
                </a:solidFill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u-HU" sz="3200" b="1" dirty="0" smtClean="0">
                <a:solidFill>
                  <a:schemeClr val="bg1"/>
                </a:solidFill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és finanszírozás</a:t>
            </a:r>
            <a:endParaRPr lang="hu-HU" sz="3200" b="1" dirty="0">
              <a:solidFill>
                <a:schemeClr val="bg1"/>
              </a:solidFill>
              <a:latin typeface="Book Antiqua" panose="020406020503050303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artalom helye 2"/>
          <p:cNvSpPr>
            <a:spLocks noGrp="1"/>
          </p:cNvSpPr>
          <p:nvPr>
            <p:ph idx="1"/>
          </p:nvPr>
        </p:nvSpPr>
        <p:spPr>
          <a:xfrm>
            <a:off x="395536" y="1268760"/>
            <a:ext cx="8507288" cy="4785395"/>
          </a:xfrm>
        </p:spPr>
        <p:txBody>
          <a:bodyPr>
            <a:normAutofit/>
          </a:bodyPr>
          <a:lstStyle/>
          <a:p>
            <a:r>
              <a:rPr lang="hu-HU" altLang="hu-HU" sz="2000" dirty="0">
                <a:latin typeface="Book Antiqua" panose="02040602050305030304" pitchFamily="18" charset="0"/>
              </a:rPr>
              <a:t>Mik a szervezet fő bevételei (a teljes szervezetre vonatkozva bevétel-típusonként felsorolva)? Adja meg az utolsó lezárt üzleti év adatait. (táblázatok, ábrák) </a:t>
            </a:r>
          </a:p>
          <a:p>
            <a:endParaRPr lang="hu-HU" altLang="hu-HU" sz="2000" dirty="0">
              <a:latin typeface="Book Antiqua" panose="02040602050305030304" pitchFamily="18" charset="0"/>
            </a:endParaRPr>
          </a:p>
          <a:p>
            <a:r>
              <a:rPr lang="hu-HU" altLang="hu-HU" sz="2000" dirty="0">
                <a:latin typeface="Book Antiqua" panose="02040602050305030304" pitchFamily="18" charset="0"/>
              </a:rPr>
              <a:t>Mik a szervezet fő kiadásai (a teljes szervezetre vonatkozva kiadás-típusonként felsorolva)? Adja meg az utolsó lezárt üzleti év adatait. (táblázatok, ábrák) </a:t>
            </a:r>
          </a:p>
        </p:txBody>
      </p:sp>
      <p:sp>
        <p:nvSpPr>
          <p:cNvPr id="5" name="Alcím 2"/>
          <p:cNvSpPr txBox="1">
            <a:spLocks/>
          </p:cNvSpPr>
          <p:nvPr/>
        </p:nvSpPr>
        <p:spPr>
          <a:xfrm>
            <a:off x="838200" y="3763963"/>
            <a:ext cx="7772400" cy="1200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u-HU" altLang="hu-HU" sz="1800" dirty="0" smtClean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8652"/>
            <a:ext cx="1954560" cy="1125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0139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6768752" cy="796950"/>
          </a:xfrm>
        </p:spPr>
        <p:txBody>
          <a:bodyPr>
            <a:normAutofit/>
          </a:bodyPr>
          <a:lstStyle/>
          <a:p>
            <a:r>
              <a:rPr lang="hu-HU" sz="3200" b="1" dirty="0" smtClean="0">
                <a:solidFill>
                  <a:schemeClr val="bg1"/>
                </a:solidFill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Eddigi fő eredmények</a:t>
            </a:r>
            <a:endParaRPr lang="hu-HU" sz="3200" b="1" dirty="0">
              <a:solidFill>
                <a:schemeClr val="bg1"/>
              </a:solidFill>
              <a:latin typeface="Book Antiqua" panose="020406020503050303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artalom helye 2"/>
          <p:cNvSpPr>
            <a:spLocks noGrp="1"/>
          </p:cNvSpPr>
          <p:nvPr>
            <p:ph idx="1"/>
          </p:nvPr>
        </p:nvSpPr>
        <p:spPr>
          <a:xfrm>
            <a:off x="395536" y="1268760"/>
            <a:ext cx="8507288" cy="4785395"/>
          </a:xfrm>
        </p:spPr>
        <p:txBody>
          <a:bodyPr>
            <a:normAutofit/>
          </a:bodyPr>
          <a:lstStyle/>
          <a:p>
            <a:pPr>
              <a:buNone/>
            </a:pPr>
            <a:endParaRPr lang="hu-HU" altLang="hu-HU" sz="2000" dirty="0">
              <a:latin typeface="Book Antiqua" panose="02040602050305030304" pitchFamily="18" charset="0"/>
            </a:endParaRPr>
          </a:p>
          <a:p>
            <a:r>
              <a:rPr lang="hu-HU" altLang="hu-HU" sz="2000" dirty="0">
                <a:latin typeface="Book Antiqua" panose="02040602050305030304" pitchFamily="18" charset="0"/>
              </a:rPr>
              <a:t>Mik az eddig elért fő eredmények a társadalmi cél kapcsán? Hány embernek, hogyan tudott segíteni eddigi működése során összesen és az elmúlt egy évben külön? </a:t>
            </a:r>
          </a:p>
        </p:txBody>
      </p:sp>
      <p:sp>
        <p:nvSpPr>
          <p:cNvPr id="5" name="Alcím 2"/>
          <p:cNvSpPr txBox="1">
            <a:spLocks/>
          </p:cNvSpPr>
          <p:nvPr/>
        </p:nvSpPr>
        <p:spPr>
          <a:xfrm>
            <a:off x="838200" y="3763963"/>
            <a:ext cx="7772400" cy="1200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u-HU" altLang="hu-HU" sz="1800" dirty="0" smtClean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8652"/>
            <a:ext cx="1954560" cy="1125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6177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6768752" cy="796950"/>
          </a:xfrm>
        </p:spPr>
        <p:txBody>
          <a:bodyPr>
            <a:normAutofit/>
          </a:bodyPr>
          <a:lstStyle/>
          <a:p>
            <a:r>
              <a:rPr lang="hu-HU" sz="3200" b="1" dirty="0">
                <a:solidFill>
                  <a:schemeClr val="bg1"/>
                </a:solidFill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Menedzsment és </a:t>
            </a:r>
            <a:r>
              <a:rPr lang="hu-HU" sz="3200" b="1" dirty="0" smtClean="0">
                <a:solidFill>
                  <a:schemeClr val="bg1"/>
                </a:solidFill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szaktudás</a:t>
            </a:r>
            <a:endParaRPr lang="hu-HU" sz="3200" b="1" dirty="0">
              <a:solidFill>
                <a:schemeClr val="bg1"/>
              </a:solidFill>
              <a:latin typeface="Book Antiqua" panose="020406020503050303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artalom helye 2"/>
          <p:cNvSpPr>
            <a:spLocks noGrp="1"/>
          </p:cNvSpPr>
          <p:nvPr>
            <p:ph idx="1"/>
          </p:nvPr>
        </p:nvSpPr>
        <p:spPr>
          <a:xfrm>
            <a:off x="395536" y="1268760"/>
            <a:ext cx="8507288" cy="4785395"/>
          </a:xfrm>
        </p:spPr>
        <p:txBody>
          <a:bodyPr>
            <a:normAutofit/>
          </a:bodyPr>
          <a:lstStyle/>
          <a:p>
            <a:pPr>
              <a:buNone/>
            </a:pPr>
            <a:endParaRPr lang="hu-HU" altLang="hu-HU" sz="2000" dirty="0">
              <a:latin typeface="Book Antiqua" panose="02040602050305030304" pitchFamily="18" charset="0"/>
            </a:endParaRPr>
          </a:p>
          <a:p>
            <a:r>
              <a:rPr lang="hu-HU" altLang="hu-HU" sz="2000" dirty="0">
                <a:latin typeface="Book Antiqua" panose="02040602050305030304" pitchFamily="18" charset="0"/>
              </a:rPr>
              <a:t>Mutassa be a szervezet és külön a társadalmi vállalkozás (amennyiben nem a szervezet egésze) fő munkatársait (fénykép, név, szerep, szaktudás, munkaviszony típusa – főállás, részmunkaidő, önkéntes munka)!</a:t>
            </a:r>
          </a:p>
          <a:p>
            <a:endParaRPr lang="hu-HU" altLang="hu-HU" sz="2000" dirty="0">
              <a:latin typeface="Book Antiqua" panose="02040602050305030304" pitchFamily="18" charset="0"/>
            </a:endParaRPr>
          </a:p>
          <a:p>
            <a:r>
              <a:rPr lang="hu-HU" altLang="hu-HU" sz="2000" dirty="0">
                <a:latin typeface="Book Antiqua" panose="02040602050305030304" pitchFamily="18" charset="0"/>
              </a:rPr>
              <a:t>Mutassa be a fő partnereit, önkéntes segítőit, tanácsadóit! (felsorolás)</a:t>
            </a:r>
          </a:p>
          <a:p>
            <a:endParaRPr lang="hu-HU" altLang="hu-HU" sz="2000" dirty="0">
              <a:latin typeface="Book Antiqua" panose="02040602050305030304" pitchFamily="18" charset="0"/>
            </a:endParaRPr>
          </a:p>
          <a:p>
            <a:r>
              <a:rPr lang="hu-HU" altLang="hu-HU" sz="2000" dirty="0">
                <a:latin typeface="Book Antiqua" panose="02040602050305030304" pitchFamily="18" charset="0"/>
              </a:rPr>
              <a:t>Amennyiben vannak eddigi elismerései, díjai, jelezze!</a:t>
            </a:r>
            <a:endParaRPr lang="en-US" altLang="hu-HU" sz="2000" dirty="0">
              <a:latin typeface="Book Antiqua" panose="02040602050305030304" pitchFamily="18" charset="0"/>
            </a:endParaRPr>
          </a:p>
        </p:txBody>
      </p:sp>
      <p:sp>
        <p:nvSpPr>
          <p:cNvPr id="5" name="Alcím 2"/>
          <p:cNvSpPr txBox="1">
            <a:spLocks/>
          </p:cNvSpPr>
          <p:nvPr/>
        </p:nvSpPr>
        <p:spPr>
          <a:xfrm>
            <a:off x="838200" y="3763963"/>
            <a:ext cx="7772400" cy="1200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u-HU" altLang="hu-HU" sz="1800" dirty="0" smtClean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8652"/>
            <a:ext cx="1954560" cy="1125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8434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szt" id="{F5761594-8C30-4AD5-BCB3-26CD6D3DD577}" vid="{D0EE8485-2541-4D43-921A-0DDA473E11E7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1495</TotalTime>
  <Words>504</Words>
  <Application>Microsoft Office PowerPoint</Application>
  <PresentationFormat>Diavetítés a képernyőre (4:3 oldalarány)</PresentationFormat>
  <Paragraphs>75</Paragraphs>
  <Slides>11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7" baseType="lpstr">
      <vt:lpstr>Arial</vt:lpstr>
      <vt:lpstr>Book Antiqua</vt:lpstr>
      <vt:lpstr>Calibri</vt:lpstr>
      <vt:lpstr>Verdana</vt:lpstr>
      <vt:lpstr>Wingdings 3</vt:lpstr>
      <vt:lpstr>Office-téma</vt:lpstr>
      <vt:lpstr>A(z) xy szervezet (a társadalmi vállalkozást bemutató ppt) </vt:lpstr>
      <vt:lpstr>Általános javaslatok</vt:lpstr>
      <vt:lpstr>A társadalmi vállalkozás bemutatkozása</vt:lpstr>
      <vt:lpstr>Társadalmi probléma</vt:lpstr>
      <vt:lpstr>Szervezet bemutatása</vt:lpstr>
      <vt:lpstr>Termék/szolgáltatás bemutatása</vt:lpstr>
      <vt:lpstr>Üzleti terv és finanszírozás</vt:lpstr>
      <vt:lpstr>Eddigi fő eredmények</vt:lpstr>
      <vt:lpstr>Menedzsment és szaktudás</vt:lpstr>
      <vt:lpstr>Fenntarthatóság és tervek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user4</dc:creator>
  <cp:lastModifiedBy>Menyhárt Felícia</cp:lastModifiedBy>
  <cp:revision>191</cp:revision>
  <dcterms:created xsi:type="dcterms:W3CDTF">2014-11-17T07:26:35Z</dcterms:created>
  <dcterms:modified xsi:type="dcterms:W3CDTF">2017-11-10T10:34:42Z</dcterms:modified>
</cp:coreProperties>
</file>